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7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339966"/>
    <a:srgbClr val="66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9" autoAdjust="0"/>
    <p:restoredTop sz="94660"/>
  </p:normalViewPr>
  <p:slideViewPr>
    <p:cSldViewPr>
      <p:cViewPr>
        <p:scale>
          <a:sx n="66" d="100"/>
          <a:sy n="66" d="100"/>
        </p:scale>
        <p:origin x="-109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3560991C-4DCD-4924-B451-B5D20B8472F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226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0227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022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22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23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23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23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0233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0234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023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023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0237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023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023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C90047-0D36-4F01-B71D-14E9CEF35B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E4F1D6-0B68-4D79-9865-38CBC568A90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291945-6B27-42B2-AB83-D1AD0E01F4C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846B81-904D-4D27-B552-FEB138B974D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E6223E-2EA9-49AC-84CC-C0313083207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4AEBCA-3473-49CC-8CDD-391587F0B09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F0835B-04F4-4C54-959F-570FAA5901B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D0C61B-0253-48A2-B2CE-C9FAB24F4CE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5B0FF9-C26A-473D-9A96-7223461F2C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2C760B-2093-47AE-BCE1-91A30BBA40A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CBD6BD-60C6-4651-9535-FAEB4CEE4A4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C248F83B-5BDE-4DDC-A8B2-ED4A04751A74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7920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7920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7920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920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920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920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921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921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921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921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921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17921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3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_________Microsoft_Office_Word_97_-_20034.doc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323850" y="341313"/>
            <a:ext cx="8496300" cy="589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70000"/>
              </a:lnSpc>
            </a:pPr>
            <a:r>
              <a:rPr lang="ru-RU" sz="2800" b="1"/>
              <a:t>Тема: Статистика национального богатства</a:t>
            </a:r>
            <a:endParaRPr lang="ru-RU" sz="2800" i="1"/>
          </a:p>
          <a:p>
            <a:pPr algn="ctr">
              <a:lnSpc>
                <a:spcPct val="170000"/>
              </a:lnSpc>
            </a:pPr>
            <a:r>
              <a:rPr lang="ru-RU" sz="2800" i="1"/>
              <a:t>План</a:t>
            </a:r>
          </a:p>
          <a:p>
            <a:pPr>
              <a:lnSpc>
                <a:spcPct val="170000"/>
              </a:lnSpc>
            </a:pPr>
            <a:r>
              <a:rPr lang="ru-RU" sz="2800" i="1"/>
              <a:t>1. Принципы, задачи, понятие и состав национального богатства</a:t>
            </a:r>
          </a:p>
          <a:p>
            <a:pPr>
              <a:lnSpc>
                <a:spcPct val="170000"/>
              </a:lnSpc>
            </a:pPr>
            <a:r>
              <a:rPr lang="ru-RU" sz="2800" i="1"/>
              <a:t>2. Система показателей статистики НБ и их группировки</a:t>
            </a:r>
          </a:p>
          <a:p>
            <a:pPr>
              <a:lnSpc>
                <a:spcPct val="170000"/>
              </a:lnSpc>
            </a:pPr>
            <a:r>
              <a:rPr lang="ru-RU" sz="2800" i="1"/>
              <a:t>3. Статистика основных фондов</a:t>
            </a:r>
          </a:p>
          <a:p>
            <a:pPr>
              <a:lnSpc>
                <a:spcPct val="170000"/>
              </a:lnSpc>
            </a:pPr>
            <a:r>
              <a:rPr lang="ru-RU" sz="2800" i="1"/>
              <a:t>4. Статистика оборотного капитала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3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3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3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3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3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3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3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3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3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0467" name="Object 3"/>
          <p:cNvGraphicFramePr>
            <a:graphicFrameLocks noChangeAspect="1"/>
          </p:cNvGraphicFramePr>
          <p:nvPr/>
        </p:nvGraphicFramePr>
        <p:xfrm>
          <a:off x="179388" y="765175"/>
          <a:ext cx="8785225" cy="4179888"/>
        </p:xfrm>
        <a:graphic>
          <a:graphicData uri="http://schemas.openxmlformats.org/presentationml/2006/ole">
            <p:oleObj spid="_x0000_s190467" name="Документ" r:id="rId3" imgW="8682840" imgH="4124520" progId="Word.Document.8">
              <p:embed/>
            </p:oleObj>
          </a:graphicData>
        </a:graphic>
      </p:graphicFrame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684213" y="5157788"/>
            <a:ext cx="7920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Группировки активов национального богатства</a:t>
            </a:r>
            <a:r>
              <a:rPr lang="ru-RU" sz="240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8642350" cy="60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95000"/>
              </a:spcBef>
            </a:pPr>
            <a:r>
              <a:rPr lang="ru-RU" sz="2400"/>
              <a:t>Основным источником пополнения национального имущества является валовое накопление основного капитала. </a:t>
            </a:r>
          </a:p>
          <a:p>
            <a:pPr algn="just">
              <a:lnSpc>
                <a:spcPct val="120000"/>
              </a:lnSpc>
              <a:spcBef>
                <a:spcPct val="95000"/>
              </a:spcBef>
            </a:pPr>
            <a:r>
              <a:rPr lang="ru-RU" sz="2400"/>
              <a:t>Оно представляет собой увеличение средств, вложенных хозяйственной единицей - резидентом в продукты и объекты длительного пользования сроком службы более года, учитывая стоимость относящихся к ним услуг.</a:t>
            </a:r>
          </a:p>
          <a:p>
            <a:pPr algn="just">
              <a:lnSpc>
                <a:spcPct val="120000"/>
              </a:lnSpc>
              <a:spcBef>
                <a:spcPct val="95000"/>
              </a:spcBef>
            </a:pPr>
            <a:r>
              <a:rPr lang="ru-RU" sz="2400"/>
              <a:t> Накопление (прирост) национального богатства за год в значительной мере определяется показателем валового национального сбережения, отражающим вклад труда данного года в прирост национального богатства, и его использованием.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250825" y="981075"/>
            <a:ext cx="864235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/>
              <a:t>Накопление компонентов НБ связано с расходами на приобретение капитальных активов, т.е. с размером прироста основного капитала, и определяется величиной капитальных вложений. 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/>
              <a:t>Последние включают в себя расходы на новое строительство и на приобретение машин и оборудования, а также на капитальный ремонт зданий, сооружений, машин и оборудования.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3539" name="Text Box 3"/>
          <p:cNvSpPr txBox="1">
            <a:spLocks noChangeArrowheads="1"/>
          </p:cNvSpPr>
          <p:nvPr/>
        </p:nvSpPr>
        <p:spPr bwMode="auto">
          <a:xfrm>
            <a:off x="179388" y="423863"/>
            <a:ext cx="8785225" cy="588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5000"/>
              </a:spcBef>
            </a:pPr>
            <a:r>
              <a:rPr lang="ru-RU" sz="2400"/>
              <a:t>В основе изучения средств труда лежит натурально-вещественная классификация, она включает ряд статей материальных и нематериальных активов. </a:t>
            </a:r>
            <a:endParaRPr lang="ru-RU" sz="2400" i="1"/>
          </a:p>
          <a:p>
            <a:pPr algn="just">
              <a:spcBef>
                <a:spcPct val="55000"/>
              </a:spcBef>
            </a:pPr>
            <a:r>
              <a:rPr lang="ru-RU" sz="2400" i="1"/>
              <a:t>Материальные основные фонды </a:t>
            </a:r>
            <a:r>
              <a:rPr lang="ru-RU" sz="2400"/>
              <a:t>включают: </a:t>
            </a:r>
          </a:p>
          <a:p>
            <a:pPr algn="just"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здания и сооружения; </a:t>
            </a:r>
          </a:p>
          <a:p>
            <a:pPr algn="just"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передаточные устройства; </a:t>
            </a:r>
          </a:p>
          <a:p>
            <a:pPr algn="just"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машины и оборудование, транспортные средства; </a:t>
            </a:r>
          </a:p>
          <a:p>
            <a:pPr algn="just"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инструменты и инвентарь; </a:t>
            </a:r>
          </a:p>
          <a:p>
            <a:pPr algn="just"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культивируемые (выращиваемые) активы: скот - племенной, продуктивный, рабочий; сады, виноградники, многолетние насаждения; </a:t>
            </a:r>
          </a:p>
          <a:p>
            <a:pPr algn="just"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землю.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3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3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3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3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3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3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3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3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563" name="Text Box 3"/>
          <p:cNvSpPr txBox="1">
            <a:spLocks noChangeArrowheads="1"/>
          </p:cNvSpPr>
          <p:nvPr/>
        </p:nvSpPr>
        <p:spPr bwMode="auto">
          <a:xfrm>
            <a:off x="250825" y="260350"/>
            <a:ext cx="856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Важнейшие признаки основного и оборотного капиталов</a:t>
            </a:r>
          </a:p>
        </p:txBody>
      </p:sp>
      <p:graphicFrame>
        <p:nvGraphicFramePr>
          <p:cNvPr id="194684" name="Group 124"/>
          <p:cNvGraphicFramePr>
            <a:graphicFrameLocks noGrp="1"/>
          </p:cNvGraphicFramePr>
          <p:nvPr/>
        </p:nvGraphicFramePr>
        <p:xfrm>
          <a:off x="468313" y="1052513"/>
          <a:ext cx="8280400" cy="4892993"/>
        </p:xfrm>
        <a:graphic>
          <a:graphicData uri="http://schemas.openxmlformats.org/drawingml/2006/table">
            <a:tbl>
              <a:tblPr/>
              <a:tblGrid>
                <a:gridCol w="3875087"/>
                <a:gridCol w="4405313"/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Основной капитал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Оборотный капитал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Функционирует длительное время, многократно участвует в производстве продуктов и услуг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Участвует в одном производственном цикле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Переносит свою стоимость на результат труда (продукт или услугу) по частям, по мере износа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Переносит свою стоимость на изготовленный продукт или услугу сразу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процессе эксплуатации не меняет своей натурально-вещественной формы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Меняет свою форму и содержание в процессе производства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4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94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5587" name="Text Box 3"/>
          <p:cNvSpPr txBox="1">
            <a:spLocks noChangeArrowheads="1"/>
          </p:cNvSpPr>
          <p:nvPr/>
        </p:nvSpPr>
        <p:spPr bwMode="auto">
          <a:xfrm>
            <a:off x="323850" y="476250"/>
            <a:ext cx="8569325" cy="58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/>
              <a:t>В отечественной учетно-статистической практике применяются следующие </a:t>
            </a:r>
            <a:r>
              <a:rPr lang="ru-RU" sz="2400" b="1"/>
              <a:t>виды оценки основного капитала</a:t>
            </a:r>
            <a:r>
              <a:rPr lang="ru-RU" sz="2400"/>
              <a:t>: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балансовая;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полная первоначальная;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полная восстановительная;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первоначальная с учетом износа (остаточная первоначальная стоимость);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восстановительная с учетом износа (остаточная восстановительная стоимость).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250825" y="1238250"/>
            <a:ext cx="864235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b="1" i="1"/>
              <a:t>Оценка по балансовой стоимости </a:t>
            </a:r>
            <a:r>
              <a:rPr lang="ru-RU" sz="2400"/>
              <a:t>характеризует стоимость основного капитала в момент постановки его на учет в бухгалтерском балансе. </a:t>
            </a:r>
            <a:endParaRPr lang="ru-RU" sz="2400" b="1" i="1"/>
          </a:p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b="1" i="1"/>
              <a:t>Полная первоначальная стоимость </a:t>
            </a:r>
            <a:r>
              <a:rPr lang="ru-RU" sz="2400"/>
              <a:t>- стоимость основного капитала в ценах, учитывавшихся при его постановке на баланс. Она выражает фактические денежные расходы на возведение зданий, сооружений и на приобретение, доставку к месту назначения, установку (включая устройство фундаментов, опор) и монтаж.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323850" y="115888"/>
            <a:ext cx="8496300" cy="641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65000"/>
              </a:spcBef>
            </a:pPr>
            <a:r>
              <a:rPr lang="ru-RU" sz="2400" b="1" i="1"/>
              <a:t>Первоначальная стоимость с учетом износа (остаточная первоначальная стоимость) </a:t>
            </a:r>
            <a:r>
              <a:rPr lang="ru-RU" sz="2400"/>
              <a:t>- это стоимость основного капитала в ценах его постановки на баланс с учетом износа на дату определения. Она равна полной первоначальной стоимости основного капитала, уменьшенной на величину износа, накопленного, по данным бухгалтерского учета, к этому моменту. </a:t>
            </a:r>
            <a:endParaRPr lang="ru-RU" sz="2400" b="1" i="1"/>
          </a:p>
          <a:p>
            <a:pPr algn="just">
              <a:spcBef>
                <a:spcPct val="65000"/>
              </a:spcBef>
            </a:pPr>
            <a:r>
              <a:rPr lang="ru-RU" sz="2400" b="1" i="1"/>
              <a:t>Восстановительная стоимость</a:t>
            </a:r>
            <a:r>
              <a:rPr lang="ru-RU" sz="2400"/>
              <a:t> - это расчетные затраты на воспроизводство основного капитала в современных условиях с использованием аналогичных материалов и сохранением всех эксплуатационных параметров. </a:t>
            </a:r>
            <a:endParaRPr lang="ru-RU" sz="2400" b="1" i="1"/>
          </a:p>
          <a:p>
            <a:pPr algn="just">
              <a:spcBef>
                <a:spcPct val="65000"/>
              </a:spcBef>
            </a:pPr>
            <a:r>
              <a:rPr lang="ru-RU" sz="2400" b="1" i="1"/>
              <a:t>Среднегодовая стоимость основных фондов </a:t>
            </a:r>
            <a:r>
              <a:rPr lang="ru-RU" sz="2400"/>
              <a:t>- среднее значение показателя наличия основного капитала в течение года. Среднегодовые оценки исчисляются по формуле средней хронологической.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865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424863" cy="48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90000"/>
              </a:spcBef>
            </a:pPr>
            <a:r>
              <a:rPr lang="ru-RU" sz="2400"/>
              <a:t>Важными показателями простого воспроизводства основных производственных фондов являются: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q"/>
            </a:pPr>
            <a:r>
              <a:rPr lang="ru-RU" sz="2400"/>
              <a:t> амортизационный фонд;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q"/>
            </a:pPr>
            <a:r>
              <a:rPr lang="ru-RU" sz="2400"/>
              <a:t>ежегодные амортизационные отчисления;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q"/>
            </a:pPr>
            <a:r>
              <a:rPr lang="ru-RU" sz="2400"/>
              <a:t>норма амортизации;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q"/>
            </a:pPr>
            <a:r>
              <a:rPr lang="ru-RU" sz="2400"/>
              <a:t>капитальный ремонт;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q"/>
            </a:pPr>
            <a:r>
              <a:rPr lang="ru-RU" sz="2400"/>
              <a:t>показатели выбытия и обновления (в прежнем объеме).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9683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8642350" cy="639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75000"/>
              </a:spcBef>
            </a:pPr>
            <a:r>
              <a:rPr lang="ru-RU" sz="2400"/>
              <a:t>Систематическое накопление средств в амортизационном фонде обеспечивается путем ежегодных амортизационных отчислений, включаемых в себестоимость изготовляемой продукции. Формула их расчета такова: </a:t>
            </a:r>
          </a:p>
          <a:p>
            <a:pPr algn="ctr">
              <a:spcBef>
                <a:spcPct val="75000"/>
              </a:spcBef>
            </a:pPr>
            <a:r>
              <a:rPr lang="ru-RU" sz="2400" b="1"/>
              <a:t>A = (ПС − Л + К + М) / T</a:t>
            </a:r>
          </a:p>
          <a:p>
            <a:pPr algn="just">
              <a:spcBef>
                <a:spcPct val="75000"/>
              </a:spcBef>
            </a:pPr>
            <a:r>
              <a:rPr lang="ru-RU" sz="2400"/>
              <a:t>где А - сумма ежегодных амортизационных отчислений; </a:t>
            </a:r>
          </a:p>
          <a:p>
            <a:pPr algn="just">
              <a:spcBef>
                <a:spcPct val="75000"/>
              </a:spcBef>
            </a:pPr>
            <a:r>
              <a:rPr lang="ru-RU" sz="2400"/>
              <a:t>       ПС - полная стоимость основного капитала; </a:t>
            </a:r>
          </a:p>
          <a:p>
            <a:pPr algn="just">
              <a:spcBef>
                <a:spcPct val="75000"/>
              </a:spcBef>
            </a:pPr>
            <a:r>
              <a:rPr lang="ru-RU" sz="2400"/>
              <a:t>       Л - ликвидационная стоимость; </a:t>
            </a:r>
          </a:p>
          <a:p>
            <a:pPr algn="just">
              <a:spcBef>
                <a:spcPct val="75000"/>
              </a:spcBef>
            </a:pPr>
            <a:r>
              <a:rPr lang="ru-RU" sz="2400"/>
              <a:t>       К - затраты на капитальный ремонт; </a:t>
            </a:r>
          </a:p>
          <a:p>
            <a:pPr algn="just">
              <a:spcBef>
                <a:spcPct val="75000"/>
              </a:spcBef>
            </a:pPr>
            <a:r>
              <a:rPr lang="ru-RU" sz="2400"/>
              <a:t>       М - затраты на модернизацию; </a:t>
            </a:r>
          </a:p>
          <a:p>
            <a:pPr algn="just">
              <a:spcBef>
                <a:spcPct val="75000"/>
              </a:spcBef>
            </a:pPr>
            <a:r>
              <a:rPr lang="ru-RU" sz="2400"/>
              <a:t>       Т - срок службы элементов капитала данного вида.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2275" name="Text Box 3"/>
          <p:cNvSpPr txBox="1">
            <a:spLocks noChangeArrowheads="1"/>
          </p:cNvSpPr>
          <p:nvPr/>
        </p:nvSpPr>
        <p:spPr bwMode="auto">
          <a:xfrm>
            <a:off x="250825" y="693738"/>
            <a:ext cx="864235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95000"/>
              </a:spcBef>
            </a:pPr>
            <a:r>
              <a:rPr lang="ru-RU" sz="2400"/>
              <a:t>Важной частью ресурсов социально-экономического потенциала страны является </a:t>
            </a:r>
            <a:r>
              <a:rPr lang="ru-RU" sz="2400" b="1"/>
              <a:t>национальное богатство</a:t>
            </a:r>
            <a:r>
              <a:rPr lang="ru-RU" sz="2400"/>
              <a:t> (НБ) - важная экономическая категория и важный индикатор достигнутого уровня экономического развития и его перспектив. </a:t>
            </a:r>
          </a:p>
          <a:p>
            <a:pPr algn="just">
              <a:lnSpc>
                <a:spcPct val="140000"/>
              </a:lnSpc>
              <a:spcBef>
                <a:spcPct val="95000"/>
              </a:spcBef>
            </a:pPr>
            <a:r>
              <a:rPr lang="ru-RU" sz="2400"/>
              <a:t>Данный показатель рассчитывается практически во всех странах мира и применяется для международных сопоставлений, поэтому необходимо, чтобы методология его расчета во всех странах была единой.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0707" name="Text Box 3"/>
          <p:cNvSpPr txBox="1">
            <a:spLocks noChangeArrowheads="1"/>
          </p:cNvSpPr>
          <p:nvPr/>
        </p:nvSpPr>
        <p:spPr bwMode="auto">
          <a:xfrm>
            <a:off x="250825" y="1549400"/>
            <a:ext cx="8642350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85000"/>
              </a:spcBef>
            </a:pPr>
            <a:r>
              <a:rPr lang="ru-RU" sz="2400"/>
              <a:t>Под </a:t>
            </a:r>
            <a:r>
              <a:rPr lang="ru-RU" sz="2400" b="1" i="1"/>
              <a:t>нормой амортизации </a:t>
            </a:r>
            <a:r>
              <a:rPr lang="ru-RU" sz="2400"/>
              <a:t>(</a:t>
            </a:r>
            <a:r>
              <a:rPr lang="ru-RU" sz="2400" b="1"/>
              <a:t>Нa</a:t>
            </a:r>
            <a:r>
              <a:rPr lang="ru-RU" sz="2400"/>
              <a:t>) понимается процентное отношение ежегодных амортизационных отчислений к полной стоимости основного производственного капитала (первоначальной или восстановительной): </a:t>
            </a:r>
          </a:p>
          <a:p>
            <a:pPr algn="ctr">
              <a:lnSpc>
                <a:spcPct val="140000"/>
              </a:lnSpc>
              <a:spcBef>
                <a:spcPct val="85000"/>
              </a:spcBef>
            </a:pPr>
            <a:r>
              <a:rPr lang="ru-RU" sz="2400" b="1"/>
              <a:t>Нa = A / ПС * 100%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1731" name="Text Box 3"/>
          <p:cNvSpPr txBox="1">
            <a:spLocks noChangeArrowheads="1"/>
          </p:cNvSpPr>
          <p:nvPr/>
        </p:nvSpPr>
        <p:spPr bwMode="auto">
          <a:xfrm>
            <a:off x="250825" y="115888"/>
            <a:ext cx="8642350" cy="747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25000"/>
              </a:spcBef>
            </a:pPr>
            <a:r>
              <a:rPr lang="ru-RU" sz="2400" b="1"/>
              <a:t>Относительные показатели статистики воспроизвод-ства основного капитала</a:t>
            </a:r>
          </a:p>
          <a:p>
            <a:pPr marL="342900" indent="-342900">
              <a:spcBef>
                <a:spcPct val="25000"/>
              </a:spcBef>
            </a:pPr>
            <a:r>
              <a:rPr lang="en-US" sz="2400" b="1" u="sng"/>
              <a:t>I</a:t>
            </a:r>
            <a:r>
              <a:rPr lang="ru-RU" sz="2400" b="1" u="sng"/>
              <a:t> группа </a:t>
            </a:r>
            <a:r>
              <a:rPr lang="ru-RU" sz="2400"/>
              <a:t>– Показатели состояния основного капитала</a:t>
            </a:r>
          </a:p>
          <a:p>
            <a:pPr marL="342900" indent="-342900">
              <a:spcBef>
                <a:spcPct val="25000"/>
              </a:spcBef>
              <a:buFontTx/>
              <a:buAutoNum type="arabicParenR"/>
            </a:pPr>
            <a:r>
              <a:rPr lang="ru-RU" sz="2400"/>
              <a:t>Коэффициент годности определяется как отношение остаточной первоначальной стоимости (или остаточной восстановительной) основных фондов к их полной первоначальной стоимости (или полной восстановительной):</a:t>
            </a:r>
          </a:p>
          <a:p>
            <a:pPr marL="342900" indent="-342900" algn="ctr">
              <a:spcBef>
                <a:spcPct val="25000"/>
              </a:spcBef>
            </a:pPr>
            <a:r>
              <a:rPr lang="ru-RU" sz="2400" b="1"/>
              <a:t>К</a:t>
            </a:r>
            <a:r>
              <a:rPr lang="ru-RU" sz="1600" b="1"/>
              <a:t>г</a:t>
            </a:r>
            <a:r>
              <a:rPr lang="ru-RU" sz="2400" b="1"/>
              <a:t>=ОПС/ППС</a:t>
            </a:r>
          </a:p>
          <a:p>
            <a:pPr marL="342900" indent="-342900">
              <a:spcBef>
                <a:spcPct val="25000"/>
              </a:spcBef>
            </a:pPr>
            <a:r>
              <a:rPr lang="ru-RU" sz="2400"/>
              <a:t>2)  Коэффициент износа – отношение суммы износа, рассчитанной по первоначально (или восстановительной) стоимости к полной первоначальной (или полной восстановительной) стоимости:</a:t>
            </a:r>
          </a:p>
          <a:p>
            <a:pPr marL="342900" indent="-342900" algn="ctr">
              <a:spcBef>
                <a:spcPct val="25000"/>
              </a:spcBef>
            </a:pPr>
            <a:r>
              <a:rPr lang="ru-RU" sz="2400" b="1"/>
              <a:t>К</a:t>
            </a:r>
            <a:r>
              <a:rPr lang="ru-RU" b="1"/>
              <a:t>и</a:t>
            </a:r>
            <a:r>
              <a:rPr lang="ru-RU" sz="2400" b="1"/>
              <a:t>=(ППС-ОПС)/ППС</a:t>
            </a:r>
          </a:p>
          <a:p>
            <a:pPr marL="342900" indent="-342900">
              <a:spcBef>
                <a:spcPct val="25000"/>
              </a:spcBef>
            </a:pPr>
            <a:r>
              <a:rPr lang="ru-RU" sz="2400"/>
              <a:t>3)                                              </a:t>
            </a:r>
            <a:r>
              <a:rPr lang="ru-RU" sz="2400" b="1"/>
              <a:t>К</a:t>
            </a:r>
            <a:r>
              <a:rPr lang="ru-RU" b="1"/>
              <a:t>г</a:t>
            </a:r>
            <a:r>
              <a:rPr lang="ru-RU" sz="2400" b="1"/>
              <a:t>+К</a:t>
            </a:r>
            <a:r>
              <a:rPr lang="ru-RU" b="1"/>
              <a:t>и</a:t>
            </a:r>
            <a:r>
              <a:rPr lang="ru-RU" sz="2400" b="1"/>
              <a:t>=</a:t>
            </a:r>
            <a:r>
              <a:rPr lang="ru-RU" sz="2800" b="1"/>
              <a:t>1</a:t>
            </a:r>
          </a:p>
          <a:p>
            <a:pPr marL="342900" indent="-342900">
              <a:spcBef>
                <a:spcPct val="25000"/>
              </a:spcBef>
              <a:buFontTx/>
              <a:buAutoNum type="arabicParenR"/>
            </a:pPr>
            <a:endParaRPr lang="ru-RU" sz="2400"/>
          </a:p>
          <a:p>
            <a:pPr marL="342900" indent="-342900">
              <a:spcBef>
                <a:spcPct val="25000"/>
              </a:spcBef>
            </a:pPr>
            <a:endParaRPr lang="ru-RU" sz="240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2755" name="Text Box 3"/>
          <p:cNvSpPr txBox="1">
            <a:spLocks noChangeArrowheads="1"/>
          </p:cNvSpPr>
          <p:nvPr/>
        </p:nvSpPr>
        <p:spPr bwMode="auto">
          <a:xfrm>
            <a:off x="179388" y="115888"/>
            <a:ext cx="8785225" cy="666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400" b="1" u="sng"/>
              <a:t>II</a:t>
            </a:r>
            <a:r>
              <a:rPr lang="ru-RU" sz="2400" b="1" u="sng"/>
              <a:t> группа</a:t>
            </a:r>
            <a:r>
              <a:rPr lang="ru-RU" sz="2400" b="1"/>
              <a:t> – Показатели интенсивности воспроизводства основного капитала и его результатов: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arenR"/>
            </a:pPr>
            <a:r>
              <a:rPr lang="ru-RU" sz="2400"/>
              <a:t>Коэффициент обновления – отношение стоимости введенных в действие основных фондов (</a:t>
            </a:r>
            <a:r>
              <a:rPr lang="ru-RU" sz="2400" b="1"/>
              <a:t>В</a:t>
            </a:r>
            <a:r>
              <a:rPr lang="ru-RU" b="1"/>
              <a:t>вод</a:t>
            </a:r>
            <a:r>
              <a:rPr lang="ru-RU" sz="2400"/>
              <a:t>) к их полной первоначальной (или восстановительной) стоимости на конец года (</a:t>
            </a:r>
            <a:r>
              <a:rPr lang="ru-RU" sz="2400" b="1"/>
              <a:t>ОФ</a:t>
            </a:r>
            <a:r>
              <a:rPr lang="ru-RU" b="1"/>
              <a:t>кг</a:t>
            </a:r>
            <a:r>
              <a:rPr lang="ru-RU" sz="2400"/>
              <a:t>):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2400" b="1"/>
              <a:t>К</a:t>
            </a:r>
            <a:r>
              <a:rPr lang="ru-RU" b="1"/>
              <a:t>о</a:t>
            </a:r>
            <a:r>
              <a:rPr lang="ru-RU" sz="2400" b="1"/>
              <a:t>=В</a:t>
            </a:r>
            <a:r>
              <a:rPr lang="ru-RU" b="1"/>
              <a:t>вод</a:t>
            </a:r>
            <a:r>
              <a:rPr lang="ru-RU" sz="2400" b="1"/>
              <a:t>/ОФ</a:t>
            </a:r>
            <a:r>
              <a:rPr lang="ru-RU" b="1"/>
              <a:t>кг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arenR" startAt="2"/>
            </a:pPr>
            <a:r>
              <a:rPr lang="ru-RU" sz="2400"/>
              <a:t>Коэффициент выбытия – отношение стоимости основного капитала, выбывшего по ветхости и износу, к полной стоимости на начало года: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2400" b="1"/>
              <a:t>К</a:t>
            </a:r>
            <a:r>
              <a:rPr lang="ru-RU" b="1"/>
              <a:t>в</a:t>
            </a:r>
            <a:r>
              <a:rPr lang="ru-RU" sz="2400" b="1"/>
              <a:t>=В</a:t>
            </a:r>
            <a:r>
              <a:rPr lang="ru-RU" b="1"/>
              <a:t>выб</a:t>
            </a:r>
            <a:r>
              <a:rPr lang="ru-RU" sz="2400" b="1"/>
              <a:t>/ОФ</a:t>
            </a:r>
            <a:r>
              <a:rPr lang="ru-RU" b="1"/>
              <a:t>нг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arenR" startAt="3"/>
            </a:pPr>
            <a:r>
              <a:rPr lang="ru-RU" sz="2400"/>
              <a:t>Фондовооруженность – отношение среднегодовой стоимости основного капитала к среднегодовой численности занятых трудовых ресурсов: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2400" b="1"/>
              <a:t>ФВ=ОФ</a:t>
            </a:r>
            <a:r>
              <a:rPr lang="ru-RU" b="1"/>
              <a:t>ср</a:t>
            </a:r>
            <a:r>
              <a:rPr lang="ru-RU" sz="2400" b="1"/>
              <a:t>/Т</a:t>
            </a:r>
            <a:r>
              <a:rPr lang="ru-RU" b="1"/>
              <a:t>ср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250825" y="973138"/>
            <a:ext cx="8642350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lnSpc>
                <a:spcPct val="120000"/>
              </a:lnSpc>
              <a:spcBef>
                <a:spcPct val="75000"/>
              </a:spcBef>
            </a:pPr>
            <a:r>
              <a:rPr lang="en-US" sz="2400" b="1" u="sng"/>
              <a:t>III</a:t>
            </a:r>
            <a:r>
              <a:rPr lang="ru-RU" sz="2400" b="1" u="sng"/>
              <a:t> группа </a:t>
            </a:r>
            <a:r>
              <a:rPr lang="ru-RU" sz="2400" b="1"/>
              <a:t>– Показатели эффективности использования</a:t>
            </a:r>
          </a:p>
          <a:p>
            <a:pPr marL="342900" indent="-342900" algn="just">
              <a:lnSpc>
                <a:spcPct val="120000"/>
              </a:lnSpc>
              <a:spcBef>
                <a:spcPct val="75000"/>
              </a:spcBef>
              <a:buFontTx/>
              <a:buAutoNum type="arabicParenR"/>
            </a:pPr>
            <a:r>
              <a:rPr lang="ru-RU" sz="2400"/>
              <a:t>Фондоотдача – отношение валового внутреннего продукта (</a:t>
            </a:r>
            <a:r>
              <a:rPr lang="ru-RU" sz="2400" b="1"/>
              <a:t>ВВП</a:t>
            </a:r>
            <a:r>
              <a:rPr lang="ru-RU" sz="2400"/>
              <a:t>) или валовой добавленной стоимости (</a:t>
            </a:r>
            <a:r>
              <a:rPr lang="ru-RU" sz="2400" b="1"/>
              <a:t>ВДС</a:t>
            </a:r>
            <a:r>
              <a:rPr lang="ru-RU" sz="2400"/>
              <a:t>) к среднегодовой стоимости основного капитала:</a:t>
            </a:r>
          </a:p>
          <a:p>
            <a:pPr marL="342900" indent="-342900" algn="ctr">
              <a:lnSpc>
                <a:spcPct val="120000"/>
              </a:lnSpc>
              <a:spcBef>
                <a:spcPct val="75000"/>
              </a:spcBef>
            </a:pPr>
            <a:r>
              <a:rPr lang="ru-RU" sz="2400" b="1"/>
              <a:t>ФО=ВВП(ВДС)/ОК</a:t>
            </a:r>
            <a:r>
              <a:rPr lang="ru-RU" b="1"/>
              <a:t>ср</a:t>
            </a:r>
          </a:p>
          <a:p>
            <a:pPr marL="342900" indent="-342900" algn="just">
              <a:lnSpc>
                <a:spcPct val="120000"/>
              </a:lnSpc>
              <a:spcBef>
                <a:spcPct val="75000"/>
              </a:spcBef>
              <a:buFontTx/>
              <a:buAutoNum type="arabicParenR" startAt="2"/>
            </a:pPr>
            <a:r>
              <a:rPr lang="ru-RU" sz="2400"/>
              <a:t>Фондоемкость – обратный показатель по отношению к фондоотдаче:</a:t>
            </a:r>
          </a:p>
          <a:p>
            <a:pPr marL="342900" indent="-342900" algn="ctr">
              <a:lnSpc>
                <a:spcPct val="120000"/>
              </a:lnSpc>
              <a:spcBef>
                <a:spcPct val="75000"/>
              </a:spcBef>
            </a:pPr>
            <a:r>
              <a:rPr lang="ru-RU" sz="2400" b="1"/>
              <a:t>ФЕ=ОК</a:t>
            </a:r>
            <a:r>
              <a:rPr lang="ru-RU" b="1"/>
              <a:t>ср</a:t>
            </a:r>
            <a:r>
              <a:rPr lang="ru-RU" sz="2400" b="1"/>
              <a:t>/ВВП(ВДС)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250825" y="260350"/>
            <a:ext cx="8642350" cy="618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ru-RU" sz="2400" b="1" i="1"/>
              <a:t>Оборотный капитал</a:t>
            </a:r>
            <a:r>
              <a:rPr lang="ru-RU" sz="2400"/>
              <a:t> – это: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производственные запасы (сырье, материалы, топливо, запчасти, инструмент) со сроком службы менее года, которые полностью потребляются в процессе производства;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семена;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посадочные материалы;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корма и животные на откорме;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молодняк скота;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незавершенное производство;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/>
              <a:t>готовая продукция и товары для перепродажи, а также материальные резервы.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827" name="Text Box 3"/>
          <p:cNvSpPr txBox="1">
            <a:spLocks noChangeArrowheads="1"/>
          </p:cNvSpPr>
          <p:nvPr/>
        </p:nvSpPr>
        <p:spPr bwMode="auto">
          <a:xfrm>
            <a:off x="250825" y="1711325"/>
            <a:ext cx="864235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spcBef>
                <a:spcPct val="50000"/>
              </a:spcBef>
            </a:pPr>
            <a:r>
              <a:rPr lang="ru-RU" sz="2400" b="1" i="1"/>
              <a:t>Оборотные средства </a:t>
            </a:r>
            <a:r>
              <a:rPr lang="ru-RU" sz="2400"/>
              <a:t>- вложение финансовых ресурсов в объекты, использование которых осуществляется в рамках одного воспроизводственного цикла либо в течение относительно короткого времени (как правило, не более года).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6851" name="Object 3"/>
          <p:cNvGraphicFramePr>
            <a:graphicFrameLocks noChangeAspect="1"/>
          </p:cNvGraphicFramePr>
          <p:nvPr/>
        </p:nvGraphicFramePr>
        <p:xfrm>
          <a:off x="179388" y="476250"/>
          <a:ext cx="8734425" cy="5140325"/>
        </p:xfrm>
        <a:graphic>
          <a:graphicData uri="http://schemas.openxmlformats.org/presentationml/2006/ole">
            <p:oleObj spid="_x0000_s206851" name="Документ" r:id="rId3" imgW="8898840" imgH="5228280" progId="Word.Document.8">
              <p:embed/>
            </p:oleObj>
          </a:graphicData>
        </a:graphic>
      </p:graphicFrame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1906588" y="5949950"/>
            <a:ext cx="554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Структура оборотного капитала</a:t>
            </a:r>
            <a:r>
              <a:rPr lang="ru-RU" sz="240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7875" name="Text Box 3"/>
          <p:cNvSpPr txBox="1">
            <a:spLocks noChangeArrowheads="1"/>
          </p:cNvSpPr>
          <p:nvPr/>
        </p:nvSpPr>
        <p:spPr bwMode="auto">
          <a:xfrm>
            <a:off x="323850" y="333375"/>
            <a:ext cx="8496300" cy="600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70000"/>
              </a:spcBef>
            </a:pPr>
            <a:r>
              <a:rPr lang="ru-RU" sz="2400"/>
              <a:t>В систему показателей статистики оборотного капитала входят </a:t>
            </a:r>
            <a:r>
              <a:rPr lang="ru-RU" sz="2400" b="1"/>
              <a:t>моментные </a:t>
            </a:r>
            <a:r>
              <a:rPr lang="ru-RU" sz="2400"/>
              <a:t>и </a:t>
            </a:r>
            <a:r>
              <a:rPr lang="ru-RU" sz="2400" b="1"/>
              <a:t>интервальные</a:t>
            </a:r>
            <a:r>
              <a:rPr lang="ru-RU" sz="2400"/>
              <a:t>, </a:t>
            </a:r>
            <a:r>
              <a:rPr lang="ru-RU" sz="2400" b="1"/>
              <a:t>абсолютные </a:t>
            </a:r>
            <a:r>
              <a:rPr lang="ru-RU" sz="2400"/>
              <a:t>и </a:t>
            </a:r>
            <a:r>
              <a:rPr lang="ru-RU" sz="2400" b="1"/>
              <a:t>относительные показатели</a:t>
            </a:r>
            <a:r>
              <a:rPr lang="ru-RU" sz="2400"/>
              <a:t>.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</a:pPr>
            <a:r>
              <a:rPr lang="ru-RU" sz="2400"/>
              <a:t>В </a:t>
            </a:r>
            <a:r>
              <a:rPr lang="ru-RU" sz="2400" b="1"/>
              <a:t>системе показателей </a:t>
            </a:r>
            <a:r>
              <a:rPr lang="ru-RU" sz="2400"/>
              <a:t>могут быть выделены следующие их </a:t>
            </a:r>
            <a:r>
              <a:rPr lang="ru-RU" sz="2400" b="1"/>
              <a:t>подсистемы</a:t>
            </a:r>
            <a:r>
              <a:rPr lang="ru-RU" sz="2400"/>
              <a:t>: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наличия оборотного капитала;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его состава;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движения элементов оборотного капитала;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обеспеченности этими элементами;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их оборачиваемости и др.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250825" y="260350"/>
            <a:ext cx="8642350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35000"/>
              </a:spcBef>
            </a:pPr>
            <a:r>
              <a:rPr lang="ru-RU" sz="2400"/>
              <a:t>Среднегодовые показатели оборотного капитала определяются по формуле средней хронологической простой или взвешенной. </a:t>
            </a:r>
          </a:p>
          <a:p>
            <a:pPr algn="just">
              <a:spcBef>
                <a:spcPct val="35000"/>
              </a:spcBef>
            </a:pPr>
            <a:r>
              <a:rPr lang="ru-RU" sz="2400"/>
              <a:t>При равных интервалах времени используется следующая формула: </a:t>
            </a:r>
          </a:p>
        </p:txBody>
      </p:sp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2195513" y="2349500"/>
          <a:ext cx="4032250" cy="1266825"/>
        </p:xfrm>
        <a:graphic>
          <a:graphicData uri="http://schemas.openxmlformats.org/presentationml/2006/ole">
            <p:oleObj spid="_x0000_s208900" name="Документ" r:id="rId3" imgW="3076560" imgH="964440" progId="Word.Document.8">
              <p:embed/>
            </p:oleObj>
          </a:graphicData>
        </a:graphic>
      </p:graphicFrame>
      <p:sp>
        <p:nvSpPr>
          <p:cNvPr id="208901" name="Text Box 5"/>
          <p:cNvSpPr txBox="1">
            <a:spLocks noChangeArrowheads="1"/>
          </p:cNvSpPr>
          <p:nvPr/>
        </p:nvSpPr>
        <p:spPr bwMode="auto">
          <a:xfrm>
            <a:off x="323850" y="3789363"/>
            <a:ext cx="8569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При неравных интервалах расчет осуществляют по формуле </a:t>
            </a:r>
          </a:p>
        </p:txBody>
      </p:sp>
      <p:graphicFrame>
        <p:nvGraphicFramePr>
          <p:cNvPr id="208902" name="Object 6"/>
          <p:cNvGraphicFramePr>
            <a:graphicFrameLocks noChangeAspect="1"/>
          </p:cNvGraphicFramePr>
          <p:nvPr/>
        </p:nvGraphicFramePr>
        <p:xfrm>
          <a:off x="611188" y="4724400"/>
          <a:ext cx="7993062" cy="1139825"/>
        </p:xfrm>
        <a:graphic>
          <a:graphicData uri="http://schemas.openxmlformats.org/presentationml/2006/ole">
            <p:oleObj spid="_x0000_s208902" name="Документ" r:id="rId4" imgW="6598080" imgH="939240" progId="Word.Document.8">
              <p:embed/>
            </p:oleObj>
          </a:graphicData>
        </a:graphic>
      </p:graphicFrame>
      <p:sp>
        <p:nvSpPr>
          <p:cNvPr id="208903" name="Text Box 7"/>
          <p:cNvSpPr txBox="1">
            <a:spLocks noChangeArrowheads="1"/>
          </p:cNvSpPr>
          <p:nvPr/>
        </p:nvSpPr>
        <p:spPr bwMode="auto">
          <a:xfrm>
            <a:off x="323850" y="6021388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где </a:t>
            </a:r>
            <a:r>
              <a:rPr lang="ru-RU" sz="2000" i="1"/>
              <a:t>m</a:t>
            </a:r>
            <a:r>
              <a:rPr lang="ru-RU" sz="2000"/>
              <a:t> - временной интервал (в месяцах). 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89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89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89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/>
      <p:bldP spid="208901" grpId="0"/>
      <p:bldP spid="20890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992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/>
              <a:t>Состав оборотного капитала характеризуется на основе группировок: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v"/>
            </a:pPr>
            <a:r>
              <a:rPr lang="ru-RU" sz="2400"/>
              <a:t>по натурально-вещественному составу;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v"/>
            </a:pPr>
            <a:r>
              <a:rPr lang="ru-RU" sz="2400"/>
              <a:t>по источникам финансирования - за счет собственных или за счет заемных (привлеченных) средств;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v"/>
            </a:pPr>
            <a:r>
              <a:rPr lang="ru-RU" sz="2400"/>
              <a:t>по месту нахождения (на производственных предприятиях, в пути и т.п.);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v"/>
            </a:pPr>
            <a:r>
              <a:rPr lang="ru-RU" sz="2400"/>
              <a:t>по отраслям экономики;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v"/>
            </a:pPr>
            <a:r>
              <a:rPr lang="ru-RU" sz="2400"/>
              <a:t>по секторам экономики;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v"/>
            </a:pPr>
            <a:r>
              <a:rPr lang="ru-RU" sz="2400"/>
              <a:t>по территориям (регионам) и т.д.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250825" y="1412875"/>
            <a:ext cx="864235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 b="1" i="1"/>
              <a:t>Национальное богатство</a:t>
            </a:r>
            <a:r>
              <a:rPr lang="ru-RU" sz="2400"/>
              <a:t> - совокупность накопленных материальных благ и нематериальных активов (финансовых и нефинансовых), созданных трудом всех предшествующих поколений (национальное имущество), принадлежащих стране и ее резидентам на экономической территории страны и за ее пределами, а также разведанных и вовлеченных в экономический оборот природных ресурсов.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0947" name="Text Box 3"/>
          <p:cNvSpPr txBox="1">
            <a:spLocks noChangeArrowheads="1"/>
          </p:cNvSpPr>
          <p:nvPr/>
        </p:nvSpPr>
        <p:spPr bwMode="auto">
          <a:xfrm>
            <a:off x="250825" y="1268413"/>
            <a:ext cx="856932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/>
              <a:t>Обеспеченность производства оборотным капиталом определяется в днях обеспеченности (</a:t>
            </a:r>
            <a:r>
              <a:rPr lang="ru-RU" sz="2400" b="1"/>
              <a:t>О</a:t>
            </a:r>
            <a:r>
              <a:rPr lang="ru-RU" sz="2400"/>
              <a:t>) и рассчитывается как отношение его фактического запаса (</a:t>
            </a:r>
            <a:r>
              <a:rPr lang="ru-RU" sz="2400" b="1"/>
              <a:t>З</a:t>
            </a:r>
            <a:r>
              <a:rPr lang="ru-RU" sz="2400"/>
              <a:t>) к среднесуточному расходу или среднесуточной потребности в нем (П): </a:t>
            </a:r>
          </a:p>
          <a:p>
            <a:pPr algn="ctr">
              <a:lnSpc>
                <a:spcPct val="120000"/>
              </a:lnSpc>
              <a:spcBef>
                <a:spcPct val="105000"/>
              </a:spcBef>
            </a:pPr>
            <a:r>
              <a:rPr lang="ru-RU" sz="2400" b="1"/>
              <a:t>О = З / П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250825" y="404813"/>
            <a:ext cx="8642350" cy="534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90000"/>
              </a:spcBef>
            </a:pPr>
            <a:r>
              <a:rPr lang="ru-RU" sz="2400"/>
              <a:t>Ускорение оборачиваемости оборотного капитала - важный фактор наращивания заключенного в нем экономического потенциала, поскольку позволяет при одном и том же объеме средств обеспечить удовлетворение большего объема потребностей в них.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</a:pPr>
            <a:r>
              <a:rPr lang="ru-RU" sz="2400"/>
              <a:t>Скорость оборачиваемости характеризуется: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ü"/>
            </a:pPr>
            <a:r>
              <a:rPr lang="ru-RU" sz="2400"/>
              <a:t>числом оборотов оборотного капитала за данный период;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ü"/>
            </a:pPr>
            <a:r>
              <a:rPr lang="ru-RU" sz="2400"/>
              <a:t>средней продолжительностью одного оборота, в днях; </a:t>
            </a:r>
          </a:p>
          <a:p>
            <a:pPr algn="just">
              <a:lnSpc>
                <a:spcPct val="120000"/>
              </a:lnSpc>
              <a:spcBef>
                <a:spcPct val="90000"/>
              </a:spcBef>
              <a:buFont typeface="Wingdings" pitchFamily="2" charset="2"/>
              <a:buChar char="ü"/>
            </a:pPr>
            <a:r>
              <a:rPr lang="ru-RU" sz="2400"/>
              <a:t>коэффициентом закрепления.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2995" name="Text Box 3"/>
          <p:cNvSpPr txBox="1">
            <a:spLocks noChangeArrowheads="1"/>
          </p:cNvSpPr>
          <p:nvPr/>
        </p:nvSpPr>
        <p:spPr bwMode="auto">
          <a:xfrm>
            <a:off x="323850" y="765175"/>
            <a:ext cx="8496300" cy="398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 b="1"/>
              <a:t>Число оборотов </a:t>
            </a:r>
            <a:r>
              <a:rPr lang="ru-RU" sz="2400"/>
              <a:t>характеризует скорость обращения оборотного капитала (средств) в течение периода, показывая, сколько раз обернулся средний остаток оборотного капитала за период: </a:t>
            </a:r>
          </a:p>
          <a:p>
            <a:pPr algn="ctr">
              <a:lnSpc>
                <a:spcPct val="120000"/>
              </a:lnSpc>
              <a:spcBef>
                <a:spcPct val="75000"/>
              </a:spcBef>
            </a:pPr>
            <a:r>
              <a:rPr lang="ru-RU" sz="2400" b="1"/>
              <a:t>К</a:t>
            </a:r>
            <a:r>
              <a:rPr lang="ru-RU" b="1"/>
              <a:t>обор</a:t>
            </a:r>
            <a:r>
              <a:rPr lang="ru-RU" sz="2400" b="1"/>
              <a:t> = Р / З (раз)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/>
              <a:t>где </a:t>
            </a:r>
            <a:r>
              <a:rPr lang="ru-RU" sz="2400" b="1"/>
              <a:t>Р</a:t>
            </a:r>
            <a:r>
              <a:rPr lang="ru-RU" sz="2400"/>
              <a:t> - стоимость реализованной продукции;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/>
              <a:t>       </a:t>
            </a:r>
            <a:r>
              <a:rPr lang="ru-RU" sz="2400" b="1"/>
              <a:t>З</a:t>
            </a:r>
            <a:r>
              <a:rPr lang="ru-RU" sz="2400"/>
              <a:t> - средняя стоимость запасов.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4019" name="Text Box 3"/>
          <p:cNvSpPr txBox="1">
            <a:spLocks noChangeArrowheads="1"/>
          </p:cNvSpPr>
          <p:nvPr/>
        </p:nvSpPr>
        <p:spPr bwMode="auto">
          <a:xfrm>
            <a:off x="323850" y="1839913"/>
            <a:ext cx="8496300" cy="171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110000"/>
              </a:spcBef>
            </a:pPr>
            <a:r>
              <a:rPr lang="ru-RU" sz="2400"/>
              <a:t>Показатель, обратный скорости обращения оборотного капитала, называют коэффициентом закрепления (</a:t>
            </a:r>
            <a:r>
              <a:rPr lang="ru-RU" sz="2400" b="1"/>
              <a:t>К</a:t>
            </a:r>
            <a:r>
              <a:rPr lang="ru-RU" b="1"/>
              <a:t>закр</a:t>
            </a:r>
            <a:r>
              <a:rPr lang="ru-RU" sz="2400"/>
              <a:t>): </a:t>
            </a:r>
          </a:p>
          <a:p>
            <a:pPr algn="ctr">
              <a:spcBef>
                <a:spcPct val="110000"/>
              </a:spcBef>
            </a:pPr>
            <a:r>
              <a:rPr lang="ru-RU" sz="2400" b="1"/>
              <a:t>К</a:t>
            </a:r>
            <a:r>
              <a:rPr lang="ru-RU" b="1"/>
              <a:t>закр</a:t>
            </a:r>
            <a:r>
              <a:rPr lang="ru-RU" sz="2400" b="1"/>
              <a:t> = З / </a:t>
            </a:r>
            <a:r>
              <a:rPr lang="ru-RU" sz="2800" b="1"/>
              <a:t>P</a:t>
            </a:r>
            <a:r>
              <a:rPr lang="ru-RU" sz="2400" b="1"/>
              <a:t> (тыс. руб.)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043" name="Text Box 3"/>
          <p:cNvSpPr txBox="1">
            <a:spLocks noChangeArrowheads="1"/>
          </p:cNvSpPr>
          <p:nvPr/>
        </p:nvSpPr>
        <p:spPr bwMode="auto">
          <a:xfrm>
            <a:off x="250825" y="1341438"/>
            <a:ext cx="8642350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05000"/>
              </a:spcBef>
            </a:pPr>
            <a:r>
              <a:rPr lang="ru-RU" sz="2400"/>
              <a:t>Средняя продолжительность одного оборота оборотного капитала за период (</a:t>
            </a:r>
            <a:r>
              <a:rPr lang="ru-RU" sz="2400" b="1"/>
              <a:t>Д</a:t>
            </a:r>
            <a:r>
              <a:rPr lang="ru-RU" b="1"/>
              <a:t>н</a:t>
            </a:r>
            <a:r>
              <a:rPr lang="ru-RU" sz="2400"/>
              <a:t>) равна отношению числа календарных дней в периоде к числу его оборотов: </a:t>
            </a:r>
          </a:p>
          <a:p>
            <a:pPr algn="ctr">
              <a:lnSpc>
                <a:spcPct val="130000"/>
              </a:lnSpc>
              <a:spcBef>
                <a:spcPct val="105000"/>
              </a:spcBef>
            </a:pPr>
            <a:r>
              <a:rPr lang="ru-RU" sz="2400" b="1"/>
              <a:t>Д</a:t>
            </a:r>
            <a:r>
              <a:rPr lang="ru-RU" b="1"/>
              <a:t>н</a:t>
            </a:r>
            <a:r>
              <a:rPr lang="ru-RU" sz="2400" b="1"/>
              <a:t> = Д / K</a:t>
            </a:r>
            <a:r>
              <a:rPr lang="ru-RU" b="1"/>
              <a:t>обор</a:t>
            </a:r>
            <a:r>
              <a:rPr lang="ru-RU" sz="2400" b="1"/>
              <a:t> = Д * З/P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6067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8135937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105000"/>
              </a:spcBef>
            </a:pPr>
            <a:r>
              <a:rPr lang="ru-RU" sz="2400"/>
              <a:t>Изменение оборачиваемости непосредственно влияет на потребность в оборотном капитале. В статистике принято определять экономию или перерасход оборотных средств, имевшие место в результате ускорения или замедления их оборачиваемости (</a:t>
            </a:r>
            <a:r>
              <a:rPr lang="ru-RU" sz="2400" b="1"/>
              <a:t>Э</a:t>
            </a:r>
            <a:r>
              <a:rPr lang="ru-RU" b="1"/>
              <a:t>обор</a:t>
            </a:r>
            <a:r>
              <a:rPr lang="ru-RU" sz="2400"/>
              <a:t>): </a:t>
            </a:r>
          </a:p>
          <a:p>
            <a:pPr algn="ctr">
              <a:spcBef>
                <a:spcPct val="105000"/>
              </a:spcBef>
            </a:pPr>
            <a:r>
              <a:rPr lang="ru-RU" sz="2400" b="1"/>
              <a:t>Э</a:t>
            </a:r>
            <a:r>
              <a:rPr lang="ru-RU" b="1"/>
              <a:t>обор</a:t>
            </a:r>
            <a:r>
              <a:rPr lang="ru-RU" sz="2400" b="1"/>
              <a:t> = О</a:t>
            </a:r>
            <a:r>
              <a:rPr lang="ru-RU" b="1"/>
              <a:t>б</a:t>
            </a:r>
            <a:r>
              <a:rPr lang="ru-RU" sz="2400" b="1"/>
              <a:t>Ф</a:t>
            </a:r>
            <a:r>
              <a:rPr lang="ru-RU" sz="2000" b="1"/>
              <a:t>1</a:t>
            </a:r>
            <a:r>
              <a:rPr lang="ru-RU" sz="2400" b="1"/>
              <a:t> − </a:t>
            </a:r>
            <a:r>
              <a:rPr lang="ru-RU" sz="2800" b="1"/>
              <a:t>P</a:t>
            </a:r>
            <a:r>
              <a:rPr lang="ru-RU" sz="2000" b="1"/>
              <a:t>1</a:t>
            </a:r>
            <a:r>
              <a:rPr lang="ru-RU" sz="2400" b="1"/>
              <a:t> / K</a:t>
            </a:r>
            <a:r>
              <a:rPr lang="ru-RU" b="1"/>
              <a:t>обор</a:t>
            </a:r>
            <a:r>
              <a:rPr lang="ru-RU" sz="2000" b="1"/>
              <a:t>0</a:t>
            </a:r>
            <a:r>
              <a:rPr lang="ru-RU" sz="2400" b="1"/>
              <a:t>,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498896"/>
            <a:ext cx="464867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6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323850" y="1125538"/>
            <a:ext cx="8496300" cy="465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ru-RU" sz="2400"/>
              <a:t>В действующей официальной российской статистике в настоящее время используется несколько иная структура элементов национального богатства: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основной капитал (фонды);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материальные оборотные фонды (средства);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ценности;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домашнее имущество населения.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5347" name="Text Box 3"/>
          <p:cNvSpPr txBox="1">
            <a:spLocks noChangeArrowheads="1"/>
          </p:cNvSpPr>
          <p:nvPr/>
        </p:nvSpPr>
        <p:spPr bwMode="auto">
          <a:xfrm>
            <a:off x="323850" y="1763713"/>
            <a:ext cx="8496300" cy="296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95000"/>
              </a:spcBef>
            </a:pPr>
            <a:r>
              <a:rPr lang="ru-RU" sz="2400" b="1" dirty="0"/>
              <a:t>Состав </a:t>
            </a:r>
            <a:r>
              <a:rPr lang="ru-RU" sz="2400" b="1" dirty="0" err="1"/>
              <a:t>НБ</a:t>
            </a:r>
            <a:r>
              <a:rPr lang="ru-RU" sz="2400" b="1" dirty="0"/>
              <a:t>. </a:t>
            </a:r>
            <a:r>
              <a:rPr lang="ru-RU" sz="2400" dirty="0"/>
              <a:t>Национальное богатство состоит из экономических активов: </a:t>
            </a:r>
          </a:p>
          <a:p>
            <a:pPr algn="just">
              <a:spcBef>
                <a:spcPct val="95000"/>
              </a:spcBef>
              <a:buFont typeface="Wingdings" pitchFamily="2" charset="2"/>
              <a:buChar char="q"/>
            </a:pPr>
            <a:r>
              <a:rPr lang="ru-RU" sz="2400" dirty="0"/>
              <a:t>нефинансовых произведенных; </a:t>
            </a:r>
          </a:p>
          <a:p>
            <a:pPr algn="just">
              <a:spcBef>
                <a:spcPct val="95000"/>
              </a:spcBef>
              <a:buFont typeface="Wingdings" pitchFamily="2" charset="2"/>
              <a:buChar char="q"/>
            </a:pPr>
            <a:r>
              <a:rPr lang="ru-RU" sz="2400" dirty="0"/>
              <a:t>нефинансовых </a:t>
            </a:r>
            <a:r>
              <a:rPr lang="ru-RU" sz="2400" dirty="0" err="1"/>
              <a:t>непроизведенных</a:t>
            </a:r>
            <a:r>
              <a:rPr lang="ru-RU" sz="2400" dirty="0"/>
              <a:t>; </a:t>
            </a:r>
          </a:p>
          <a:p>
            <a:pPr algn="just">
              <a:spcBef>
                <a:spcPct val="95000"/>
              </a:spcBef>
              <a:buFont typeface="Wingdings" pitchFamily="2" charset="2"/>
              <a:buChar char="q"/>
            </a:pPr>
            <a:r>
              <a:rPr lang="ru-RU" sz="2400" dirty="0"/>
              <a:t>финансовых.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6371" name="Text Box 3"/>
          <p:cNvSpPr txBox="1">
            <a:spLocks noChangeArrowheads="1"/>
          </p:cNvSpPr>
          <p:nvPr/>
        </p:nvSpPr>
        <p:spPr bwMode="auto">
          <a:xfrm>
            <a:off x="395288" y="476250"/>
            <a:ext cx="8207375" cy="578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В агрегированной форме в СНС принята следующая </a:t>
            </a:r>
            <a:r>
              <a:rPr lang="ru-RU" sz="2400" b="1"/>
              <a:t>классификация экономических активов</a:t>
            </a:r>
            <a:r>
              <a:rPr lang="ru-RU" sz="2400"/>
              <a:t>:</a:t>
            </a:r>
          </a:p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1.          Нефинансовые активы. </a:t>
            </a:r>
          </a:p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1.1.       Произведенные активы. </a:t>
            </a:r>
          </a:p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1.1.1.    Материальные активы. </a:t>
            </a:r>
          </a:p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1.1.1.1. Основные фонды (капитал). </a:t>
            </a:r>
          </a:p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1.1.1.2. Материальные оборотные средства. </a:t>
            </a:r>
          </a:p>
          <a:p>
            <a:pPr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1.1.1.3. Ценности.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7395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8496300" cy="651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lang="ru-RU" sz="2400"/>
              <a:t>1.1.2.    Нематериальные активы (включая основные фонды). </a:t>
            </a:r>
          </a:p>
          <a:p>
            <a:pPr>
              <a:lnSpc>
                <a:spcPct val="160000"/>
              </a:lnSpc>
            </a:pPr>
            <a:r>
              <a:rPr lang="ru-RU" sz="2400"/>
              <a:t>1.1.2.1. Затраты на геологоразведку. </a:t>
            </a:r>
          </a:p>
          <a:p>
            <a:pPr>
              <a:lnSpc>
                <a:spcPct val="160000"/>
              </a:lnSpc>
            </a:pPr>
            <a:r>
              <a:rPr lang="ru-RU" sz="2400"/>
              <a:t>1.1.2.2. Средства программного обеспечения. </a:t>
            </a:r>
          </a:p>
          <a:p>
            <a:pPr>
              <a:lnSpc>
                <a:spcPct val="160000"/>
              </a:lnSpc>
            </a:pPr>
            <a:r>
              <a:rPr lang="ru-RU" sz="2400"/>
              <a:t>1.1.2.3. Оригиналы художественных и литературных произведений. </a:t>
            </a:r>
          </a:p>
          <a:p>
            <a:pPr>
              <a:lnSpc>
                <a:spcPct val="160000"/>
              </a:lnSpc>
            </a:pPr>
            <a:r>
              <a:rPr lang="ru-RU" sz="2400"/>
              <a:t>1.2.       Непроизведенные активы. </a:t>
            </a:r>
          </a:p>
          <a:p>
            <a:pPr>
              <a:lnSpc>
                <a:spcPct val="160000"/>
              </a:lnSpc>
            </a:pPr>
            <a:r>
              <a:rPr lang="ru-RU" sz="2400"/>
              <a:t>1.2.1.    Материальные активы. </a:t>
            </a:r>
          </a:p>
          <a:p>
            <a:pPr>
              <a:lnSpc>
                <a:spcPct val="160000"/>
              </a:lnSpc>
            </a:pPr>
            <a:r>
              <a:rPr lang="ru-RU" sz="2400"/>
              <a:t>1.2.1.1. Земля. </a:t>
            </a:r>
          </a:p>
          <a:p>
            <a:pPr>
              <a:lnSpc>
                <a:spcPct val="160000"/>
              </a:lnSpc>
            </a:pPr>
            <a:r>
              <a:rPr lang="ru-RU" sz="2400"/>
              <a:t>1.2.1.2. Полезные ископаемые и др. </a:t>
            </a:r>
          </a:p>
          <a:p>
            <a:pPr>
              <a:lnSpc>
                <a:spcPct val="160000"/>
              </a:lnSpc>
            </a:pPr>
            <a:r>
              <a:rPr lang="ru-RU" sz="2400"/>
              <a:t>1.2.2.    Нематериальные активы (лицензии, патенты и т.д.).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468313" y="1628775"/>
            <a:ext cx="81359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70000"/>
              </a:lnSpc>
            </a:pPr>
            <a:r>
              <a:rPr lang="ru-RU" sz="2400"/>
              <a:t>2. Финансовые активы (монетарное золото, специальные права заимствования, денежная наличность, депозиты, акции и другие ценные бумаги, займы и т.д.). </a:t>
            </a:r>
          </a:p>
          <a:p>
            <a:pPr algn="just">
              <a:lnSpc>
                <a:spcPct val="170000"/>
              </a:lnSpc>
            </a:pPr>
            <a:r>
              <a:rPr lang="ru-RU" sz="2400"/>
              <a:t>3.       Все активы (1 + 2).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98896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250825" y="503238"/>
            <a:ext cx="8642350" cy="566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b="1" i="1"/>
              <a:t>Система показателей национального богатства </a:t>
            </a:r>
            <a:r>
              <a:rPr lang="ru-RU" sz="2400"/>
              <a:t>включает следующие подсистемы: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/>
              <a:t>показатели накопленного имущества, произведенных материальных и нематериальных активов - их наличия (объема), состава и структуры, воспроизводства, состояния и использования;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/>
              <a:t> показатели наличия, состояния и оценки природных ресурсов и других непроизведенных активов;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/>
              <a:t>показатели динамики всех активов национального богатства.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6035" y="647946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uiExpand="1" build="p"/>
    </p:bld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1098</TotalTime>
  <Words>1690</Words>
  <Application>Microsoft Office PowerPoint</Application>
  <PresentationFormat>Экран (4:3)</PresentationFormat>
  <Paragraphs>189</Paragraphs>
  <Slides>35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7" baseType="lpstr">
      <vt:lpstr>Течение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</cp:lastModifiedBy>
  <cp:revision>89</cp:revision>
  <dcterms:created xsi:type="dcterms:W3CDTF">2004-02-20T08:27:47Z</dcterms:created>
  <dcterms:modified xsi:type="dcterms:W3CDTF">2014-10-30T13:31:20Z</dcterms:modified>
</cp:coreProperties>
</file>